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77" r:id="rId3"/>
    <p:sldId id="272" r:id="rId4"/>
    <p:sldId id="276" r:id="rId5"/>
    <p:sldId id="273" r:id="rId6"/>
    <p:sldId id="274" r:id="rId7"/>
    <p:sldId id="275" r:id="rId8"/>
    <p:sldId id="278" r:id="rId9"/>
    <p:sldId id="279" r:id="rId10"/>
    <p:sldId id="280" r:id="rId11"/>
    <p:sldId id="263" r:id="rId12"/>
    <p:sldId id="265" r:id="rId13"/>
    <p:sldId id="266" r:id="rId14"/>
    <p:sldId id="264" r:id="rId15"/>
    <p:sldId id="269" r:id="rId16"/>
    <p:sldId id="267" r:id="rId17"/>
    <p:sldId id="268" r:id="rId18"/>
    <p:sldId id="271" r:id="rId19"/>
    <p:sldId id="270" r:id="rId20"/>
    <p:sldId id="281" r:id="rId21"/>
    <p:sldId id="282" r:id="rId22"/>
    <p:sldId id="283" r:id="rId23"/>
    <p:sldId id="284" r:id="rId24"/>
    <p:sldId id="285" r:id="rId25"/>
    <p:sldId id="259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C144D-C49D-4867-8AD8-7E45EC10F552}" type="datetimeFigureOut">
              <a:rPr lang="fr-FR" smtClean="0"/>
              <a:t>17/06/2023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FDD23-C230-4BDE-8702-42B7B31BCE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12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8DCC69-AC47-4181-BB4F-DF16A9469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897D3F-1371-4657-AFCC-EC154DE38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82156E-EA1F-4EFB-A4DE-981370F6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F66C-2C1B-4958-8572-FD2436227111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6527E1-9163-4AE4-AD22-89A7CB13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1064E6-90DA-4A31-AE20-B7D1D8C7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46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9DC88-0E44-47C1-97DA-A7D36A03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33CB3D-6D30-4EE6-B378-EA6392706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DD3336-947A-417F-999C-90F72AD8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DAAC-3C10-43EB-BFE6-2224189C338E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3D1248-6509-400D-A4F9-32C9E807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47B49-0FD0-46D9-8344-E0DA33F6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58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2B85479-24C1-414C-9163-15EE80D2E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2314D0C-B264-4F0E-B638-B32F51474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D4D876-3BC7-41C1-97C1-798C3380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5F24-7EE2-4F2D-9291-466C8DEC8466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A79F12-4F1D-4919-B106-AFCEC2F5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442E71-085B-4368-84F7-BA938119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20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5423-ACF9-4420-9F38-A73FF5BD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EB01C3-7769-4299-BC0C-DD0C73730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81EADC-DCA7-43A4-B3CF-13D462D9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F24F-C454-42DD-8F9E-0FF031F7FAB4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06FE7C-48D9-4EEC-90BA-218F3CDF2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50295A-BE5C-4DFC-AE49-F02A7D87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68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D05B4-D083-4F11-BB1E-04E706CF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60CA94-5CB8-48D5-B0AD-DEFE2BD62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F6BCCF-C8B6-4CD3-9749-1D897F2FF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85623-CAEC-402C-8C0D-9EDBE45D788C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CA72B1-3822-483D-9013-AF3D8F4D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7292B6-29C3-4A2F-A556-544E38F90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81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506436-4495-4489-A2F5-35F32B3A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9D1B74-59CD-4112-9CDC-545E3429E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3474B4-7984-403A-ACCD-ADAB2EFC2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16C8F9-7E83-4C91-B572-ED3DA831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0643-CF80-4CA5-B99E-757BCA7EC177}" type="datetime1">
              <a:rPr lang="fr-FR" smtClean="0"/>
              <a:t>17/06/2023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BAD7DE-5ED7-47C5-919F-713824B9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129363-0915-4896-A168-973B346B8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422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B0C19C-4F6A-4975-AFB9-C06D4B14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6ED7B9-DFE6-41B8-846F-AA47F641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37BD54-72A4-4D44-8E38-D2F2CEB73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53721B-BD8E-4957-A153-C5B25B7AF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90BE87-7785-48BE-9D8A-D59984995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87415-250E-49F1-A24B-04AC577F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F228B-8B37-442B-9CBD-D14E368F37D2}" type="datetime1">
              <a:rPr lang="fr-FR" smtClean="0"/>
              <a:t>17/06/2023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BA5CA6F-DD4D-40A5-AAE5-9B7F9174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50B976-A1D2-4280-AECA-DF70DB72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14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FCFA1-8FBF-4FD4-BDB7-225479EF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32458F-6186-4578-91C1-644A66ED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FFD-C8D8-4A5B-9B0F-692D814FB90A}" type="datetime1">
              <a:rPr lang="fr-FR" smtClean="0"/>
              <a:t>17/06/2023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D6E784-E929-43E5-BFEA-7C8B0384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2DE4E-06B9-483B-8A0C-ADDD6248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23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3BB021-C414-411B-8B88-7ABEA4DD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24A5E-F564-4656-9597-70DA67543973}" type="datetime1">
              <a:rPr lang="fr-FR" smtClean="0"/>
              <a:t>17/06/2023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E4B133-2DBC-4862-96BB-EB2AFCD4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61531C-E1E8-4EA2-993B-E988190C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09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7BF007-703A-4BDD-8DD6-A00298B9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FE571A-C4CA-4E51-8F31-88656453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EAB748-92C3-4398-A92F-714F61D22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02A0BC-BF64-4ACD-9BE1-8ED3D7B2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A4C2C-1572-4D08-8BD0-1D921E5F2A9B}" type="datetime1">
              <a:rPr lang="fr-FR" smtClean="0"/>
              <a:t>17/06/2023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E8A655-5F41-422B-AA28-B27B34BD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F09A85-A35B-4976-822B-7D9FFD075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34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9CEF3-2509-4A51-9E3B-F3C6D650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2E35F5-8217-427A-B6EF-DFB3A294C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63ABC1-B62B-4D44-98D1-2459431D9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8FB416-04FC-4898-821E-40660B62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92C6-A6BD-4EDA-816F-54807988913E}" type="datetime1">
              <a:rPr lang="fr-FR" smtClean="0"/>
              <a:t>17/06/2023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C6F818-A8C8-4083-92B0-79829059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9E87C8-C6AD-4893-B5CC-EA5A320C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83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D78F53-4D7F-4CAB-8BB4-D63F72F9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CED4F6-F145-4397-9DB4-A3C7A5B3A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166E7E-F2CF-4A6A-BA95-B1B27A4F3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330A7-58A7-4A24-8EE5-64E8B93D7EDA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28F8F7-5DE4-43B9-BA30-B5D6D7F47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066A7-ACD0-406D-88E3-B0A24880F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0870A-597C-4672-AAE4-3C98A33068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30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B3547A-F659-4CC4-8BA4-708B527ED950}"/>
              </a:ext>
            </a:extLst>
          </p:cNvPr>
          <p:cNvSpPr/>
          <p:nvPr/>
        </p:nvSpPr>
        <p:spPr>
          <a:xfrm>
            <a:off x="847165" y="4583162"/>
            <a:ext cx="395309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" lvl="0" latinLnBrk="0">
              <a:spcBef>
                <a:spcPts val="300"/>
              </a:spcBef>
              <a:buClr>
                <a:schemeClr val="accent3"/>
              </a:buClr>
              <a:defRPr/>
            </a:pPr>
            <a:r>
              <a:rPr lang="fr-FR" sz="2400" b="1" i="1" dirty="0"/>
              <a:t>Réalisé par :</a:t>
            </a:r>
          </a:p>
          <a:p>
            <a:pPr marL="64008" lvl="0">
              <a:spcBef>
                <a:spcPts val="300"/>
              </a:spcBef>
              <a:buClr>
                <a:schemeClr val="accent3"/>
              </a:buClr>
              <a:defRPr/>
            </a:pPr>
            <a:r>
              <a:rPr lang="fr-FR" sz="2000" b="1" dirty="0"/>
              <a:t>		Ouali Soufiane</a:t>
            </a:r>
          </a:p>
          <a:p>
            <a:pPr marL="64008" lvl="0" latinLnBrk="0">
              <a:spcBef>
                <a:spcPts val="300"/>
              </a:spcBef>
              <a:buClr>
                <a:schemeClr val="accent3"/>
              </a:buClr>
              <a:defRPr/>
            </a:pPr>
            <a:r>
              <a:rPr lang="fr-FR" sz="2000" b="1" dirty="0"/>
              <a:t>	</a:t>
            </a:r>
          </a:p>
          <a:p>
            <a:pPr marL="406908" lvl="0" indent="-342900" latinLnBrk="0">
              <a:spcBef>
                <a:spcPts val="300"/>
              </a:spcBef>
              <a:buClr>
                <a:schemeClr val="accent3"/>
              </a:buClr>
              <a:buFontTx/>
              <a:buChar char="-"/>
              <a:defRPr/>
            </a:pPr>
            <a:endParaRPr lang="fr-FR" sz="2000" b="1" dirty="0"/>
          </a:p>
          <a:p>
            <a:pPr marL="406908" lvl="0" indent="-342900" latinLnBrk="0">
              <a:spcBef>
                <a:spcPts val="300"/>
              </a:spcBef>
              <a:buClr>
                <a:schemeClr val="accent3"/>
              </a:buClr>
              <a:buFontTx/>
              <a:buChar char="-"/>
              <a:defRPr/>
            </a:pPr>
            <a:endParaRPr lang="fr-FR" sz="20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FD70E3D-C23F-4513-A8B8-5A48AA02D2A0}"/>
              </a:ext>
            </a:extLst>
          </p:cNvPr>
          <p:cNvSpPr txBox="1"/>
          <p:nvPr/>
        </p:nvSpPr>
        <p:spPr>
          <a:xfrm>
            <a:off x="1855307" y="2274838"/>
            <a:ext cx="7580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1" dirty="0">
                <a:latin typeface="Brush Script MT" panose="03060802040406070304" pitchFamily="66" charset="0"/>
              </a:rPr>
              <a:t>Internet of Objet</a:t>
            </a:r>
          </a:p>
          <a:p>
            <a:pPr algn="ctr"/>
            <a:r>
              <a:rPr lang="fr-FR" sz="4800" b="1" i="1" dirty="0">
                <a:latin typeface="Brush Script MT" panose="03060802040406070304" pitchFamily="66" charset="0"/>
              </a:rPr>
              <a:t>Sujet : Smart &amp; Safe cars</a:t>
            </a:r>
          </a:p>
        </p:txBody>
      </p:sp>
    </p:spTree>
    <p:extLst>
      <p:ext uri="{BB962C8B-B14F-4D97-AF65-F5344CB8AC3E}">
        <p14:creationId xmlns:p14="http://schemas.microsoft.com/office/powerpoint/2010/main" val="420408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8654C0-2B2A-4170-B3F3-FEC3C713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3A1ED-B3FD-4484-BAE9-647721C4D12E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08CFE3-9758-489E-8129-54134F27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132D6B-24E8-4A69-A322-E236D8D3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D85AA7-97FD-428A-999A-247758870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C4D986F-1BF7-4463-B0AF-E3BC2714FE3C}"/>
              </a:ext>
            </a:extLst>
          </p:cNvPr>
          <p:cNvSpPr txBox="1"/>
          <p:nvPr/>
        </p:nvSpPr>
        <p:spPr>
          <a:xfrm>
            <a:off x="665921" y="3045296"/>
            <a:ext cx="6066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Arduino</a:t>
            </a:r>
            <a:r>
              <a:rPr lang="fr-FR" sz="2400" dirty="0">
                <a:latin typeface="Trebuchet MS" panose="020B0603020202020204" pitchFamily="34" charset="0"/>
              </a:rPr>
              <a:t> est la marque d'une plateforme de prototypage  open-source qui permet aux utilisateurs de créer des objets électroniques interactifs à partir de cartes électroniques matériellement libres sur lesquelles se trouve un microcontrôleur.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0B762F-4A0B-43B0-BBD1-A889DF89D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000" r="98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5" y="2170948"/>
            <a:ext cx="5128590" cy="41172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189F8E0-DB80-4030-9EE6-88A42857842B}"/>
              </a:ext>
            </a:extLst>
          </p:cNvPr>
          <p:cNvSpPr txBox="1"/>
          <p:nvPr/>
        </p:nvSpPr>
        <p:spPr>
          <a:xfrm>
            <a:off x="665921" y="1537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Composants électroniques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9483885F-F56B-423E-9C15-3F75CDD173D3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1B87AD6D-FB88-45EF-9F42-C0AD591DB794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1AE0A35-8271-4B4C-B3E0-190AD65B0C2D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7366B0-331F-40DA-92EA-794F6584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53CB-8740-4208-8132-0BAB945F2735}" type="datetime1">
              <a:rPr lang="fr-FR" smtClean="0"/>
              <a:t>17/06/2023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04F560-6077-4706-9BC1-5E041A76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79C428B-88D6-4542-8D42-48B08F5F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64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D3EB8E4-37F7-47F1-8C22-F5793AF06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2" y="2673933"/>
            <a:ext cx="5102086" cy="34013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3CDEC7-591C-451A-98BF-35967B7A85DF}"/>
              </a:ext>
            </a:extLst>
          </p:cNvPr>
          <p:cNvSpPr txBox="1"/>
          <p:nvPr/>
        </p:nvSpPr>
        <p:spPr>
          <a:xfrm>
            <a:off x="5777948" y="3220466"/>
            <a:ext cx="61357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latin typeface="Trebuchet MS" panose="020B0603020202020204" pitchFamily="34" charset="0"/>
              </a:rPr>
              <a:t>Une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platine d'expérimentation </a:t>
            </a:r>
            <a:r>
              <a:rPr lang="fr-FR" sz="2400" dirty="0">
                <a:latin typeface="Trebuchet MS" panose="020B0603020202020204" pitchFamily="34" charset="0"/>
              </a:rPr>
              <a:t>ou platine de prototypage (appelée en anglais 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breadboard</a:t>
            </a:r>
            <a:r>
              <a:rPr lang="fr-FR" sz="2400" dirty="0">
                <a:latin typeface="Trebuchet MS" panose="020B0603020202020204" pitchFamily="34" charset="0"/>
              </a:rPr>
              <a:t>) est un dispositif qui permet de réaliser le prototype d’un circuit électronique et de le tester.</a:t>
            </a:r>
          </a:p>
          <a:p>
            <a:pPr algn="just"/>
            <a:endParaRPr lang="fr-FR" sz="2400" dirty="0">
              <a:latin typeface="Trebuchet MS" panose="020B0603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5E097C-03AC-48BC-BD85-50CDD3298011}"/>
              </a:ext>
            </a:extLst>
          </p:cNvPr>
          <p:cNvSpPr txBox="1"/>
          <p:nvPr/>
        </p:nvSpPr>
        <p:spPr>
          <a:xfrm>
            <a:off x="665921" y="1537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Composants électroniques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8C11492A-3810-4024-978A-D935016A8479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C7641BBF-CFAB-4849-AF79-A59D4E3FDA6F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E051B-385F-4A84-BC94-E384202381F4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910029D-385C-49E3-83A8-93D52B18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E938-9282-4BC5-B444-68193A8B2A15}" type="datetime1">
              <a:rPr lang="fr-FR" smtClean="0"/>
              <a:t>17/06/2023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634FF3-7A1C-4402-9304-EC930DF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CED5A85-00C4-42BA-B6EB-490BF57A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92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1F6485B-1F5F-4A91-B6E4-94E04CCD2F07}"/>
              </a:ext>
            </a:extLst>
          </p:cNvPr>
          <p:cNvSpPr txBox="1"/>
          <p:nvPr/>
        </p:nvSpPr>
        <p:spPr>
          <a:xfrm>
            <a:off x="622853" y="2842374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latin typeface="Trebuchet MS" panose="020B0603020202020204" pitchFamily="34" charset="0"/>
              </a:rPr>
              <a:t>La </a:t>
            </a:r>
            <a:r>
              <a:rPr lang="fr-F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résistance</a:t>
            </a:r>
            <a:r>
              <a:rPr lang="fr-FR" sz="2400" dirty="0">
                <a:latin typeface="Trebuchet MS" panose="020B0603020202020204" pitchFamily="34" charset="0"/>
              </a:rPr>
              <a:t> est le composant électronique le plus utilisé. La résistance limite le courant dans la branche du circuit électrique où elle est insérée. Dans l'univers Arduino, elle est principalement utilisée pour : limiter le courant dans une </a:t>
            </a:r>
            <a:r>
              <a:rPr lang="fr-FR" sz="2400" dirty="0" err="1">
                <a:latin typeface="Trebuchet MS" panose="020B0603020202020204" pitchFamily="34" charset="0"/>
              </a:rPr>
              <a:t>led</a:t>
            </a:r>
            <a:r>
              <a:rPr lang="fr-FR" sz="2400" dirty="0">
                <a:latin typeface="Trebuchet MS" panose="020B0603020202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6834E-D482-42DC-A9D2-FDD042BE0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9" b="92429" l="714" r="987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10" y="1775791"/>
            <a:ext cx="5052794" cy="451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222C200-4738-4AF9-8B92-59C26C23F2B5}"/>
              </a:ext>
            </a:extLst>
          </p:cNvPr>
          <p:cNvSpPr txBox="1"/>
          <p:nvPr/>
        </p:nvSpPr>
        <p:spPr>
          <a:xfrm>
            <a:off x="665921" y="1537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Composants électroniques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549FE43-384B-41F4-BD60-CF56222A2566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702EB1F3-590F-4470-816E-3D74110D4BF8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11DBACD-9699-4F8B-B311-F375BFF59715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95177E-5425-406B-8215-99BA85CD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5B8D-E9FF-4F71-8F70-04A3B35189D1}" type="datetime1">
              <a:rPr lang="fr-FR" smtClean="0"/>
              <a:t>17/06/2023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16B2D32-AEA2-43A3-B2B6-82F28FC4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08544FE-45D2-4BA3-8202-FAF58412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720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770763-0868-4069-98D4-56709A36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37" y="2080591"/>
            <a:ext cx="4261402" cy="40021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9F04BF-374E-4CBB-9AB3-0AD477ABA488}"/>
              </a:ext>
            </a:extLst>
          </p:cNvPr>
          <p:cNvSpPr txBox="1"/>
          <p:nvPr/>
        </p:nvSpPr>
        <p:spPr>
          <a:xfrm>
            <a:off x="5480602" y="266642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fr-FR" sz="2400" dirty="0">
                <a:latin typeface="Trebuchet MS" panose="020B0603020202020204" pitchFamily="34" charset="0"/>
              </a:rPr>
              <a:t>L'indispensable </a:t>
            </a:r>
            <a:r>
              <a:rPr lang="fr-F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câble USB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fr-FR" sz="2400" dirty="0">
                <a:latin typeface="Trebuchet MS" panose="020B0603020202020204" pitchFamily="34" charset="0"/>
              </a:rPr>
              <a:t>qui permet à la fois d'alimenter vos projets Arduino, de programmer la carte (via Arduino IDE) mais aussi d'utiliser le Moniteur Série.</a:t>
            </a:r>
          </a:p>
          <a:p>
            <a:pPr algn="just" fontAlgn="base"/>
            <a:endParaRPr lang="fr-FR" sz="2400" dirty="0">
              <a:latin typeface="Trebuchet MS" panose="020B0603020202020204" pitchFamily="34" charset="0"/>
            </a:endParaRPr>
          </a:p>
          <a:p>
            <a:pPr algn="l" fontAlgn="base"/>
            <a:r>
              <a:rPr lang="fr-FR" sz="2400" dirty="0">
                <a:latin typeface="Trebuchet MS" panose="020B0603020202020204" pitchFamily="34" charset="0"/>
              </a:rPr>
              <a:t>Ce câble convient pour les cartes:</a:t>
            </a:r>
          </a:p>
          <a:p>
            <a:pPr algn="l" fontAlgn="base"/>
            <a:endParaRPr lang="fr-FR" sz="2400" dirty="0">
              <a:latin typeface="Trebuchet MS" panose="020B0603020202020204" pitchFamily="34" charset="0"/>
            </a:endParaRPr>
          </a:p>
          <a:p>
            <a:pPr marL="457200" indent="-457200" algn="l" fontAlgn="base">
              <a:buFont typeface="Wingdings" panose="05000000000000000000" pitchFamily="2" charset="2"/>
              <a:buChar char="ü"/>
            </a:pPr>
            <a:r>
              <a:rPr lang="fr-FR" sz="2400" dirty="0">
                <a:latin typeface="Trebuchet MS" panose="020B0603020202020204" pitchFamily="34" charset="0"/>
              </a:rPr>
              <a:t>Arduino </a:t>
            </a:r>
            <a:r>
              <a:rPr lang="fr-FR" sz="2400" dirty="0" err="1">
                <a:latin typeface="Trebuchet MS" panose="020B0603020202020204" pitchFamily="34" charset="0"/>
              </a:rPr>
              <a:t>Uno</a:t>
            </a:r>
            <a:endParaRPr lang="fr-FR" sz="2400" dirty="0">
              <a:latin typeface="Trebuchet MS" panose="020B0603020202020204" pitchFamily="34" charset="0"/>
            </a:endParaRPr>
          </a:p>
          <a:p>
            <a:pPr marL="457200" indent="-457200" algn="l" fontAlgn="base">
              <a:buFont typeface="Wingdings" panose="05000000000000000000" pitchFamily="2" charset="2"/>
              <a:buChar char="ü"/>
            </a:pPr>
            <a:r>
              <a:rPr lang="fr-FR" sz="2400" dirty="0">
                <a:latin typeface="Trebuchet MS" panose="020B0603020202020204" pitchFamily="34" charset="0"/>
              </a:rPr>
              <a:t>Arduino </a:t>
            </a:r>
            <a:r>
              <a:rPr lang="fr-FR" sz="2400" dirty="0" err="1">
                <a:latin typeface="Trebuchet MS" panose="020B0603020202020204" pitchFamily="34" charset="0"/>
              </a:rPr>
              <a:t>Mega</a:t>
            </a:r>
            <a:endParaRPr lang="fr-FR" sz="2400" dirty="0">
              <a:latin typeface="Trebuchet MS" panose="020B0603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9CFB16-C1BA-4F7B-BBA8-A9A7C1717C38}"/>
              </a:ext>
            </a:extLst>
          </p:cNvPr>
          <p:cNvSpPr txBox="1"/>
          <p:nvPr/>
        </p:nvSpPr>
        <p:spPr>
          <a:xfrm>
            <a:off x="665921" y="1537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Composants électroniques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EA78E85-FEF5-44AC-9B89-A6E1FEF198F2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BF59475C-6B72-4950-B4C8-E50DBCAB99E2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22437-1381-42FC-841B-4647A212FF55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324E29C-4C36-4C84-8EDF-A699BE58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9B8-D5CE-4C6C-B4AE-FADA5AAF3150}" type="datetime1">
              <a:rPr lang="fr-FR" smtClean="0"/>
              <a:t>17/06/2023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A8FFF6-4A18-4F92-AECE-F90C733F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B2AC296-B901-42F9-98EC-1E85BE02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03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722184B-2A11-43FE-80E4-01E48768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39" y="1140101"/>
            <a:ext cx="5049078" cy="499565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0CF7773-BC6F-49FE-9A33-DBD920B15438}"/>
              </a:ext>
            </a:extLst>
          </p:cNvPr>
          <p:cNvSpPr txBox="1"/>
          <p:nvPr/>
        </p:nvSpPr>
        <p:spPr>
          <a:xfrm>
            <a:off x="1490870" y="3073256"/>
            <a:ext cx="71164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latin typeface="Trebuchet MS" panose="020B0603020202020204" pitchFamily="34" charset="0"/>
              </a:rPr>
              <a:t>Une 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LED</a:t>
            </a:r>
            <a:r>
              <a:rPr lang="fr-FR" sz="2400" dirty="0">
                <a:latin typeface="Trebuchet MS" panose="020B0603020202020204" pitchFamily="34" charset="0"/>
              </a:rPr>
              <a:t> est une diode qui émet de la lumière. Comme toute diode elle comporte une anode (borne +) qui est la patte la plus longue et une cathode (borne -) qui est la patte la plus courte.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A3935-C237-4A18-BAA8-EB711D1035B6}"/>
              </a:ext>
            </a:extLst>
          </p:cNvPr>
          <p:cNvSpPr txBox="1"/>
          <p:nvPr/>
        </p:nvSpPr>
        <p:spPr>
          <a:xfrm>
            <a:off x="665921" y="1537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Composants électroniques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645AB42-53AD-4A21-97D6-725C288616B6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83B7BD74-0998-458E-86C3-EA436BB17AF7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391DB-4FE7-4726-8FAC-70C39986D21B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2F215E-523B-4A1D-BC60-6792A3F4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33F1-5884-4507-ABA2-D2790224A25D}" type="datetime1">
              <a:rPr lang="fr-FR" smtClean="0"/>
              <a:t>17/06/2023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F48F32-0577-4315-A9E1-7B2EA3B6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5142164-1618-4BCA-BCE9-0FFF0D43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51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46D2B6E-23B2-4422-9A1A-F467F4FF8C98}"/>
              </a:ext>
            </a:extLst>
          </p:cNvPr>
          <p:cNvSpPr txBox="1"/>
          <p:nvPr/>
        </p:nvSpPr>
        <p:spPr>
          <a:xfrm>
            <a:off x="6294784" y="2712555"/>
            <a:ext cx="44659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800" dirty="0">
                <a:latin typeface="Trebuchet MS" panose="020B0603020202020204" pitchFamily="34" charset="0"/>
              </a:rPr>
              <a:t>Le capteur </a:t>
            </a:r>
            <a:r>
              <a:rPr lang="fr-FR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HC-SR04 </a:t>
            </a:r>
            <a:r>
              <a:rPr lang="fr-FR" sz="2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Ultrasonic</a:t>
            </a:r>
            <a:r>
              <a:rPr lang="fr-FR" sz="2800" b="1" dirty="0">
                <a:latin typeface="Trebuchet MS" panose="020B0603020202020204" pitchFamily="34" charset="0"/>
              </a:rPr>
              <a:t> </a:t>
            </a:r>
            <a:r>
              <a:rPr lang="fr-FR" sz="2800" dirty="0">
                <a:latin typeface="Trebuchet MS" panose="020B0603020202020204" pitchFamily="34" charset="0"/>
              </a:rPr>
              <a:t>permet de réaliser des mesures de distance assez précises à l’aide d’un Arduino ou d’un Raspberry Pi</a:t>
            </a:r>
            <a:r>
              <a:rPr lang="fr-FR" b="1" i="0" dirty="0">
                <a:solidFill>
                  <a:srgbClr val="333333"/>
                </a:solidFill>
                <a:effectLst/>
                <a:latin typeface="Roboto"/>
              </a:rPr>
              <a:t>.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C89A09D-0CAE-4009-9F9E-4D839B7F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1" y="2301738"/>
            <a:ext cx="5181601" cy="37917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2FBAA49-A2E6-4C2B-88EB-12B2CAB41BE5}"/>
              </a:ext>
            </a:extLst>
          </p:cNvPr>
          <p:cNvSpPr txBox="1"/>
          <p:nvPr/>
        </p:nvSpPr>
        <p:spPr>
          <a:xfrm>
            <a:off x="665921" y="1537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Composants électroniques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3B4A6E2A-8D7C-46D0-BEF6-0A59CF3A165A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670BF233-B4D0-4636-8506-58DAFB2450F8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F93AF-8436-4AFF-978E-0E7429B0B137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A39BEC-C3CD-4036-95E0-209AAF8F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7729-7886-4396-865F-F3B1F679B095}" type="datetime1">
              <a:rPr lang="fr-FR" smtClean="0"/>
              <a:t>17/06/2023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7C89BA-D52C-497A-AFF5-1A0468CD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A3C601-28E6-43CF-BD6C-E7A47CE6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575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99769075-01DC-43F3-81A6-B4805C6E1969}"/>
              </a:ext>
            </a:extLst>
          </p:cNvPr>
          <p:cNvSpPr txBox="1"/>
          <p:nvPr/>
        </p:nvSpPr>
        <p:spPr>
          <a:xfrm>
            <a:off x="622852" y="11307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Trebuchet MS" panose="020B0603020202020204" pitchFamily="34" charset="0"/>
              </a:rPr>
              <a:t>Le capteur </a:t>
            </a:r>
            <a:r>
              <a:rPr lang="fr-F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HC-SR04 </a:t>
            </a:r>
            <a:r>
              <a:rPr lang="fr-FR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Ultrasonic</a:t>
            </a:r>
            <a:r>
              <a:rPr lang="fr-F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endParaRPr lang="fr-FR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C07A99-7211-422A-9262-0E03D414DA0E}"/>
              </a:ext>
            </a:extLst>
          </p:cNvPr>
          <p:cNvSpPr txBox="1"/>
          <p:nvPr/>
        </p:nvSpPr>
        <p:spPr>
          <a:xfrm>
            <a:off x="622852" y="1748360"/>
            <a:ext cx="109462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000" b="0" i="0" dirty="0">
                <a:effectLst/>
                <a:latin typeface="Trebuchet MS" panose="020B0603020202020204" pitchFamily="34" charset="0"/>
              </a:rPr>
              <a:t>Connaissant le temps entre l’émission du signal </a:t>
            </a:r>
            <a:r>
              <a:rPr lang="fr-FR" sz="2000" b="1" i="0" dirty="0" err="1">
                <a:solidFill>
                  <a:srgbClr val="00B050"/>
                </a:solidFill>
                <a:effectLst/>
                <a:latin typeface="Trebuchet MS" panose="020B0603020202020204" pitchFamily="34" charset="0"/>
              </a:rPr>
              <a:t>Trig</a:t>
            </a:r>
            <a:r>
              <a:rPr lang="fr-FR" sz="2000" b="0" i="0" dirty="0">
                <a:effectLst/>
                <a:latin typeface="Trebuchet MS" panose="020B0603020202020204" pitchFamily="34" charset="0"/>
              </a:rPr>
              <a:t> et la réception </a:t>
            </a:r>
            <a:r>
              <a:rPr lang="fr-FR" sz="2000" b="1" i="0" dirty="0">
                <a:solidFill>
                  <a:schemeClr val="accent4"/>
                </a:solidFill>
                <a:effectLst/>
                <a:latin typeface="Trebuchet MS" panose="020B0603020202020204" pitchFamily="34" charset="0"/>
              </a:rPr>
              <a:t>Echo</a:t>
            </a:r>
            <a:r>
              <a:rPr lang="fr-FR" sz="2000" b="0" i="0" dirty="0">
                <a:effectLst/>
                <a:latin typeface="Trebuchet MS" panose="020B0603020202020204" pitchFamily="34" charset="0"/>
              </a:rPr>
              <a:t> ainsi que la vitesse de propagation du son dans l’air on peut en déduire la distance à l’aide d’une petite formule mathématique.</a:t>
            </a:r>
            <a:endParaRPr lang="fr-FR" sz="2000" dirty="0">
              <a:latin typeface="Trebuchet MS" panose="020B0603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CA0763-9A0E-40BA-AB26-451ABD94ECFB}"/>
              </a:ext>
            </a:extLst>
          </p:cNvPr>
          <p:cNvSpPr txBox="1"/>
          <p:nvPr/>
        </p:nvSpPr>
        <p:spPr>
          <a:xfrm>
            <a:off x="2941982" y="2769912"/>
            <a:ext cx="60960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333333"/>
                </a:solidFill>
                <a:latin typeface="Trebuchet MS" panose="020B0603020202020204" pitchFamily="34" charset="0"/>
              </a:rPr>
              <a:t>Distance = temps / 2 * vitesse du son dans l’air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8F68B0A-2E74-414C-9EDC-6AC0B13E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47" y="3482008"/>
            <a:ext cx="9263270" cy="3084442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DE1DBB51-1CBF-438F-9B8C-0BD36D994B17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B988FE34-5FE5-4E8C-8DD4-AF852C915E74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73E034A-DC06-47CD-B0BC-E6E8B06BEEE2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3B6D72F-B0D1-4BF0-BA40-33C3E87D4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BF4-2ADC-4269-A6AA-7C725C1F8C8C}" type="datetime1">
              <a:rPr lang="fr-FR" smtClean="0"/>
              <a:t>17/06/2023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B334CCE-9CB7-40E9-949C-DF7BEE17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7B5810-E07A-4A9E-A0AB-D167A7BD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803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47899F-5539-4CB6-90AC-A04095E7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1" y="3146044"/>
            <a:ext cx="5112025" cy="2216288"/>
          </a:xfrm>
        </p:spPr>
        <p:txBody>
          <a:bodyPr/>
          <a:lstStyle/>
          <a:p>
            <a:pPr marL="0" indent="0" algn="just">
              <a:buNone/>
            </a:pP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NodeMCU</a:t>
            </a:r>
            <a:r>
              <a:rPr lang="fr-FR" dirty="0"/>
              <a:t> est une plate-forme open source basée sur ESP8266 qui peut connecter des objets et permettre le transfert de données en utilisant le protocole Wi-Fi.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DF34DCE-DAEF-40B7-858A-98F5B548FC65}"/>
              </a:ext>
            </a:extLst>
          </p:cNvPr>
          <p:cNvSpPr txBox="1"/>
          <p:nvPr/>
        </p:nvSpPr>
        <p:spPr>
          <a:xfrm>
            <a:off x="665921" y="1537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Composants électroniques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C6FE73-82EB-4C70-B0D5-039BECAE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2" y="1127157"/>
            <a:ext cx="5112026" cy="5320025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698EE48-A9DC-452F-9CBB-7FA7EB1D52AB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8DFD92A5-A3DB-4ABF-B6C4-79230049D53A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5FCEC-D7CA-4CEB-9E9A-F3B95E5D7C06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30AF7F6E-AD00-4DC7-8503-9D829E965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2BBE-157A-45A0-B01A-CC68F16F9550}" type="datetime1">
              <a:rPr lang="fr-FR" smtClean="0"/>
              <a:t>17/06/2023</a:t>
            </a:fld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0FFD9D16-F16F-4638-99E6-F81516AB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3E5D8AD0-AF41-414D-8757-5C2FE2A5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67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5DD8331-7976-425D-9FC0-10B6F6A35729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</a:t>
            </a:r>
            <a:r>
              <a:rPr lang="fr-FR" sz="4000" dirty="0">
                <a:solidFill>
                  <a:schemeClr val="bg1"/>
                </a:solidFill>
              </a:rPr>
              <a:t>Démonstration des tests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5" name="Oval 1">
            <a:extLst>
              <a:ext uri="{FF2B5EF4-FFF2-40B4-BE49-F238E27FC236}">
                <a16:creationId xmlns:a16="http://schemas.microsoft.com/office/drawing/2014/main" id="{5BB7D838-AE74-4CA0-8C6B-76207A488B14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12514C9C-C517-4E49-A8A8-F2EF342E8C73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F8DED9F-2235-4F06-AF81-E829C20C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A7A85-44A3-4B77-837C-047CF152F218}" type="datetime1">
              <a:rPr lang="fr-FR" smtClean="0"/>
              <a:t>17/06/2023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2CD3281-2CC9-4783-8321-96F292EE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6AF4111-ED72-4AD0-8456-907C0334F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19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AE9A552-8B7C-4DF0-8F5C-AB01C4E2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1058752"/>
            <a:ext cx="11589647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7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1">
            <a:extLst>
              <a:ext uri="{FF2B5EF4-FFF2-40B4-BE49-F238E27FC236}">
                <a16:creationId xmlns:a16="http://schemas.microsoft.com/office/drawing/2014/main" id="{EF9BA6C4-494F-435F-B990-483C4C442A99}"/>
              </a:ext>
            </a:extLst>
          </p:cNvPr>
          <p:cNvSpPr/>
          <p:nvPr/>
        </p:nvSpPr>
        <p:spPr>
          <a:xfrm>
            <a:off x="1226085" y="1507373"/>
            <a:ext cx="914221" cy="8606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8EA1BA7A-5F34-48F1-BAA6-DEA7F1B543CC}"/>
              </a:ext>
            </a:extLst>
          </p:cNvPr>
          <p:cNvSpPr/>
          <p:nvPr/>
        </p:nvSpPr>
        <p:spPr>
          <a:xfrm>
            <a:off x="1226086" y="2419864"/>
            <a:ext cx="914221" cy="86060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8193D762-EDFF-46E9-A273-C6DCD6919B23}"/>
              </a:ext>
            </a:extLst>
          </p:cNvPr>
          <p:cNvSpPr/>
          <p:nvPr/>
        </p:nvSpPr>
        <p:spPr>
          <a:xfrm>
            <a:off x="1232627" y="3335536"/>
            <a:ext cx="914221" cy="8606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DFB71255-54FF-46DE-94AE-F69EBAE5D8A2}"/>
              </a:ext>
            </a:extLst>
          </p:cNvPr>
          <p:cNvSpPr/>
          <p:nvPr/>
        </p:nvSpPr>
        <p:spPr>
          <a:xfrm>
            <a:off x="1232627" y="4251208"/>
            <a:ext cx="914221" cy="8606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">
            <a:extLst>
              <a:ext uri="{FF2B5EF4-FFF2-40B4-BE49-F238E27FC236}">
                <a16:creationId xmlns:a16="http://schemas.microsoft.com/office/drawing/2014/main" id="{30BB7E8D-86AA-4A79-841D-C58DFA02263E}"/>
              </a:ext>
            </a:extLst>
          </p:cNvPr>
          <p:cNvSpPr/>
          <p:nvPr/>
        </p:nvSpPr>
        <p:spPr>
          <a:xfrm>
            <a:off x="1232628" y="5166880"/>
            <a:ext cx="914221" cy="86060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D9FC71C-CE57-4F08-AA79-C7DF2FD284EC}"/>
              </a:ext>
            </a:extLst>
          </p:cNvPr>
          <p:cNvSpPr txBox="1"/>
          <p:nvPr/>
        </p:nvSpPr>
        <p:spPr>
          <a:xfrm>
            <a:off x="1226084" y="1618782"/>
            <a:ext cx="9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C2D69A0-C853-427A-A7F6-068077C8A597}"/>
              </a:ext>
            </a:extLst>
          </p:cNvPr>
          <p:cNvSpPr txBox="1"/>
          <p:nvPr/>
        </p:nvSpPr>
        <p:spPr>
          <a:xfrm>
            <a:off x="1226082" y="4347708"/>
            <a:ext cx="9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D4D62BC9-8D96-4144-ACBF-B5155D0715EB}"/>
              </a:ext>
            </a:extLst>
          </p:cNvPr>
          <p:cNvSpPr txBox="1"/>
          <p:nvPr/>
        </p:nvSpPr>
        <p:spPr>
          <a:xfrm>
            <a:off x="1226083" y="3435217"/>
            <a:ext cx="9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21C9DE7-3E28-471F-AEB0-9FB3CE32E660}"/>
              </a:ext>
            </a:extLst>
          </p:cNvPr>
          <p:cNvSpPr txBox="1"/>
          <p:nvPr/>
        </p:nvSpPr>
        <p:spPr>
          <a:xfrm>
            <a:off x="1226081" y="2532061"/>
            <a:ext cx="9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6403A256-345C-408A-9B28-49EE8042FEEF}"/>
              </a:ext>
            </a:extLst>
          </p:cNvPr>
          <p:cNvSpPr txBox="1"/>
          <p:nvPr/>
        </p:nvSpPr>
        <p:spPr>
          <a:xfrm>
            <a:off x="1232627" y="5260199"/>
            <a:ext cx="9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C3A80ED-5AB0-4FED-8512-FBCE7545C046}"/>
              </a:ext>
            </a:extLst>
          </p:cNvPr>
          <p:cNvSpPr txBox="1"/>
          <p:nvPr/>
        </p:nvSpPr>
        <p:spPr>
          <a:xfrm>
            <a:off x="2491409" y="162890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Introduction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5B3D23B-BE48-4CE8-A8E8-857EDB28D947}"/>
              </a:ext>
            </a:extLst>
          </p:cNvPr>
          <p:cNvSpPr txBox="1"/>
          <p:nvPr/>
        </p:nvSpPr>
        <p:spPr>
          <a:xfrm>
            <a:off x="2491409" y="253206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 de la solution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3C61A9-7C2F-4E05-95A9-987DFAFD96F8}"/>
              </a:ext>
            </a:extLst>
          </p:cNvPr>
          <p:cNvSpPr txBox="1"/>
          <p:nvPr/>
        </p:nvSpPr>
        <p:spPr>
          <a:xfrm>
            <a:off x="2491409" y="3435217"/>
            <a:ext cx="8176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Description du fonctionnement de la solution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17E3681-F9FF-4AF5-989B-2BF71C7C45BD}"/>
              </a:ext>
            </a:extLst>
          </p:cNvPr>
          <p:cNvSpPr txBox="1"/>
          <p:nvPr/>
        </p:nvSpPr>
        <p:spPr>
          <a:xfrm>
            <a:off x="2491409" y="43383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Démonstration des tests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1E4FC1-FE74-452B-A1FC-CF2FB7A477D1}"/>
              </a:ext>
            </a:extLst>
          </p:cNvPr>
          <p:cNvSpPr txBox="1"/>
          <p:nvPr/>
        </p:nvSpPr>
        <p:spPr>
          <a:xfrm>
            <a:off x="2491409" y="524152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 et perspectives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180195F1-E154-4ADD-BC7D-9F9F7D374AD7}"/>
              </a:ext>
            </a:extLst>
          </p:cNvPr>
          <p:cNvSpPr txBox="1"/>
          <p:nvPr/>
        </p:nvSpPr>
        <p:spPr>
          <a:xfrm>
            <a:off x="0" y="155796"/>
            <a:ext cx="12192000" cy="769441"/>
          </a:xfrm>
          <a:prstGeom prst="rect">
            <a:avLst/>
          </a:prstGeom>
          <a:solidFill>
            <a:srgbClr val="42AFB6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Plan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Espace réservé de la date 31">
            <a:extLst>
              <a:ext uri="{FF2B5EF4-FFF2-40B4-BE49-F238E27FC236}">
                <a16:creationId xmlns:a16="http://schemas.microsoft.com/office/drawing/2014/main" id="{1109AF3A-7118-4249-9DAE-E6B46D2B7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01B6-2EB2-4D7A-87F9-A55BB6984DE5}" type="datetime1">
              <a:rPr lang="fr-FR" smtClean="0"/>
              <a:t>17/06/2023</a:t>
            </a:fld>
            <a:endParaRPr lang="fr-FR"/>
          </a:p>
        </p:txBody>
      </p:sp>
      <p:sp>
        <p:nvSpPr>
          <p:cNvPr id="33" name="Espace réservé du pied de page 32">
            <a:extLst>
              <a:ext uri="{FF2B5EF4-FFF2-40B4-BE49-F238E27FC236}">
                <a16:creationId xmlns:a16="http://schemas.microsoft.com/office/drawing/2014/main" id="{5A9D40BB-5A2B-4097-912B-363036C9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BFCEA301-DD40-4264-A3B0-2C87AE31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020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5B9F45-FD3E-4696-8C96-216CCEC8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F24F-C454-42DD-8F9E-0FF031F7FAB4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BBF356-9085-4F96-BDB0-DDCD4B2A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2E069-BE00-4FEB-BDC2-10EDC318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20</a:t>
            </a:fld>
            <a:endParaRPr lang="fr-FR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9F36DF8-A586-4BD5-A784-AEC2DD2BB52C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</a:t>
            </a:r>
            <a:r>
              <a:rPr lang="fr-FR" sz="4000" dirty="0">
                <a:solidFill>
                  <a:schemeClr val="bg1"/>
                </a:solidFill>
              </a:rPr>
              <a:t>Démonstration des tests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38871EBE-1B8E-4F2E-8459-D9E3749529F9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37885B2-1B18-4D69-BB72-56173F6A28FC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3D63A49-5CB8-4A63-930E-82E9B514D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9" y="1139129"/>
            <a:ext cx="11675993" cy="55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6AD4E3-1236-42A2-B5D0-9FE95A8A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F24F-C454-42DD-8F9E-0FF031F7FAB4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D82642-1F36-4E96-B734-4DDF9FF8D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6FEBFE-9554-48C0-A1B7-B4D256A1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F274F4D3-C80F-4007-805A-068A67E05BF0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</a:t>
            </a:r>
            <a:r>
              <a:rPr lang="fr-FR" sz="4000" dirty="0">
                <a:solidFill>
                  <a:schemeClr val="bg1"/>
                </a:solidFill>
              </a:rPr>
              <a:t>Démonstration des tests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04A7E6BC-C84C-4F91-AC68-03269C717AA2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4E9227A-C4F2-42A6-B8C9-414850330EFC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5C44139-0BD8-40B1-B66F-66A1F25F3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8" y="1139129"/>
            <a:ext cx="11457539" cy="55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4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1DF672-D523-4144-A422-FF0908ED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F24F-C454-42DD-8F9E-0FF031F7FAB4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5925C6-E8F9-4A30-99D2-B456DA3B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7E845F-E210-4ECC-A538-0F705C31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22</a:t>
            </a:fld>
            <a:endParaRPr lang="fr-FR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3F08AEB-74EC-4BAE-A60C-2F282D204DF7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</a:t>
            </a:r>
            <a:r>
              <a:rPr lang="fr-FR" sz="4000" dirty="0">
                <a:solidFill>
                  <a:schemeClr val="bg1"/>
                </a:solidFill>
              </a:rPr>
              <a:t>Démonstration des tests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785E9FE9-16A5-4733-BDA1-EA1A55DF53F4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6A0A6A1-572C-45B7-B56D-E388B5A0B3A5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92F1451-9D42-4313-AEA2-4BC8B4261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8" y="1139129"/>
            <a:ext cx="11359181" cy="54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64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8B9E76-5DB1-4B98-9707-23AA242E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F24F-C454-42DD-8F9E-0FF031F7FAB4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C58B64-C2E4-4AF5-BD1B-056D31C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8D749B-FD00-4259-90F9-533BE71F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23</a:t>
            </a:fld>
            <a:endParaRPr lang="fr-FR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65A2C78-B6E5-4D65-8068-E411BD22046A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</a:t>
            </a:r>
            <a:r>
              <a:rPr lang="fr-FR" sz="4000" dirty="0">
                <a:solidFill>
                  <a:schemeClr val="bg1"/>
                </a:solidFill>
              </a:rPr>
              <a:t>Démonstration des tests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7AF16EBB-DC8C-4935-9725-D53757DB29C1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F9908E3-617E-482F-A1AF-4FD94332EBD7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364EEE1-042A-4FF0-83DE-B33756464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002605"/>
            <a:ext cx="7891429" cy="571887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D08CFF4-AC57-489F-A9D2-DD9DE470861F}"/>
              </a:ext>
            </a:extLst>
          </p:cNvPr>
          <p:cNvSpPr txBox="1"/>
          <p:nvPr/>
        </p:nvSpPr>
        <p:spPr>
          <a:xfrm>
            <a:off x="665921" y="15379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Résultat :</a:t>
            </a:r>
          </a:p>
        </p:txBody>
      </p:sp>
    </p:spTree>
    <p:extLst>
      <p:ext uri="{BB962C8B-B14F-4D97-AF65-F5344CB8AC3E}">
        <p14:creationId xmlns:p14="http://schemas.microsoft.com/office/powerpoint/2010/main" val="130409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F12F4C-BDBD-4420-846F-175A4EDB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F24F-C454-42DD-8F9E-0FF031F7FAB4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A82B57-BCBD-4B4F-9747-5B2B3DD0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D7C345-9F64-4FEA-A1BB-EF9C71A6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24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DF7218-8B51-4C6E-BD09-EBF46187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1603513"/>
            <a:ext cx="10320130" cy="4253948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96DC9F6C-2D32-4911-B5A7-7905AB6F91C6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</a:t>
            </a:r>
            <a:r>
              <a:rPr lang="fr-FR" sz="4000" dirty="0">
                <a:solidFill>
                  <a:schemeClr val="bg1"/>
                </a:solidFill>
              </a:rPr>
              <a:t>Démonstration des tests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AAA9D84C-41D0-4C39-8B88-F473E44C39E8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DD237B16-B400-4614-81B0-21DFCB1F8138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73656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2D722C-294F-4486-9A86-8D1C47C8D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9207"/>
            <a:ext cx="10515600" cy="2719871"/>
          </a:xfrm>
        </p:spPr>
        <p:txBody>
          <a:bodyPr/>
          <a:lstStyle/>
          <a:p>
            <a:pPr marL="0" indent="0" algn="just">
              <a:buNone/>
            </a:pPr>
            <a:r>
              <a:rPr lang="fr-FR" dirty="0"/>
              <a:t>	L'objectif principal du système proposé est de concevoir un système de véhicule intelligent utilisant </a:t>
            </a:r>
            <a:r>
              <a:rPr lang="fr-FR" dirty="0" err="1"/>
              <a:t>NodeMCU</a:t>
            </a:r>
            <a:r>
              <a:rPr lang="fr-FR" dirty="0"/>
              <a:t>. Ici, un prototype du véhicule intelligent est développé et peut être intégré pour former une application à installer dans des véhicules intelligents à l'avenir. Ce système aidera les gens à recevoir les services d'urgence à temps et réduira les causes des accidents de la route.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D80A34D-B1E0-4A84-B890-96AF3D681014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</a:t>
            </a:r>
            <a:r>
              <a:rPr lang="fr-FR" sz="4000" dirty="0">
                <a:solidFill>
                  <a:schemeClr val="bg1"/>
                </a:solidFill>
              </a:rPr>
              <a:t>Conclusion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7" name="Oval 1">
            <a:extLst>
              <a:ext uri="{FF2B5EF4-FFF2-40B4-BE49-F238E27FC236}">
                <a16:creationId xmlns:a16="http://schemas.microsoft.com/office/drawing/2014/main" id="{5F84769C-F6E9-4A18-99BC-31E37C9ECD06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AD122B2-60E5-4CB3-8BBF-3DFBB527B1C9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B03F2DFD-9B25-415F-8830-26C834A0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20DF-2A4D-4733-8271-BEAD8794BE5F}" type="datetime1">
              <a:rPr lang="fr-FR" smtClean="0"/>
              <a:t>17/06/2023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5944F35-D255-4ACF-AE1A-5C3DE58C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D2765D2-E200-4AE9-A51F-EE8211B0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825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A2B2CE-649F-450E-AA5B-98526F97F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09" y="1913545"/>
            <a:ext cx="5469835" cy="4351338"/>
          </a:xfrm>
        </p:spPr>
        <p:txBody>
          <a:bodyPr>
            <a:normAutofit fontScale="92500" lnSpcReduction="10000"/>
          </a:bodyPr>
          <a:lstStyle/>
          <a:p>
            <a:pPr marL="457200" lvl="1" indent="0" algn="just">
              <a:buNone/>
            </a:pPr>
            <a:r>
              <a:rPr lang="fr-FR" sz="2800" dirty="0">
                <a:latin typeface="Trebuchet MS" panose="020B0603020202020204" pitchFamily="34" charset="0"/>
              </a:rPr>
              <a:t>	Le transport est un besoin fondamental de la société et de la population croissante. Il y a une augmentation de la densité des véhicules, ce qui peut entraîner de nombreux accidents de la route entraînant des dégâts matériels et/ou corporels. Pour éviter cela en particulier, un système a été conçu pour la détection des accidents et leur prévention.</a:t>
            </a:r>
            <a:endParaRPr lang="fr-FR" sz="28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7B3B84D-4ADB-4632-878F-2ECDCFFF816E}"/>
              </a:ext>
            </a:extLst>
          </p:cNvPr>
          <p:cNvSpPr txBox="1"/>
          <p:nvPr/>
        </p:nvSpPr>
        <p:spPr>
          <a:xfrm>
            <a:off x="0" y="208804"/>
            <a:ext cx="12192000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Introduction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A4475A-45F8-4677-A99E-163FE6355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87" y="1913545"/>
            <a:ext cx="4924217" cy="420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1">
            <a:extLst>
              <a:ext uri="{FF2B5EF4-FFF2-40B4-BE49-F238E27FC236}">
                <a16:creationId xmlns:a16="http://schemas.microsoft.com/office/drawing/2014/main" id="{3C1F9082-8123-46B4-AC09-8B0D913F0298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E32F200-9F3E-431B-8E97-D1A82218A87F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BD319C9C-51EB-4845-8B3C-473C8CB8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69AD-93DC-47B2-9FAE-288DF093A9CA}" type="datetime1">
              <a:rPr lang="fr-FR" smtClean="0"/>
              <a:t>17/06/2023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94970A1D-CF2F-4005-8EDC-90A24F29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8CAFBEA-0776-436D-BF9A-553BDD6E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19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4853FA5D-5A40-489B-A669-7D4E034642E2}"/>
              </a:ext>
            </a:extLst>
          </p:cNvPr>
          <p:cNvSpPr txBox="1"/>
          <p:nvPr/>
        </p:nvSpPr>
        <p:spPr>
          <a:xfrm>
            <a:off x="0" y="208804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Architecture de la solution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E8546AB8-3EDE-48D3-B369-F17895C122C1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FF77065-7720-4749-91CF-BC3D5A845EA7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8BF91E70-2E95-4590-9D4D-96F6B906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CF42A-B95A-4933-A8F2-87C0A4A59B8C}" type="datetime1">
              <a:rPr lang="fr-FR" smtClean="0"/>
              <a:t>17/06/2023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56EA4B03-A163-4FC6-9AD4-0260C8FD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A81B96B-6852-4C96-BAE6-771C5C42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4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1CA4C5F-C783-4A7D-A573-E9E063C2A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2" y="1428386"/>
            <a:ext cx="8998226" cy="47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7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BED80B-8ECF-43F9-B9E4-6556F1BA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6232"/>
            <a:ext cx="10515600" cy="499752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Le projet proposé a pour fonction deux tâches :</a:t>
            </a:r>
          </a:p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Détection des voitures de haute vitesse, prise des photos et envoi de ces photos vers le serveur.</a:t>
            </a:r>
          </a:p>
          <a:p>
            <a:pPr marL="514350" indent="-514350">
              <a:buFont typeface="+mj-lt"/>
              <a:buAutoNum type="arabicPeriod"/>
            </a:pPr>
            <a:endParaRPr lang="fr-FR" sz="1400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Safe cars.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4A9CEDC-A5D0-4174-A189-8F599DEB3B63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D6BA3AF4-A212-457B-9141-19BA0A32852F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1847F6C-F933-4C26-99DA-A18F87648CBF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6119F859-95E7-4972-8C1F-FF5ECFF8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5F31-ACBF-4514-8930-BD6D2D52F21E}" type="datetime1">
              <a:rPr lang="fr-FR" smtClean="0"/>
              <a:t>17/06/2023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915A67C3-C822-4196-8B5A-A7D00A27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FC32618-76C6-43F6-8694-6ECA821F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05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B4424-7C9B-468F-8E05-B2F76170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1707667"/>
            <a:ext cx="4939748" cy="445459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fr-FR" dirty="0"/>
              <a:t>Pour ce qui est de la première tâche:</a:t>
            </a:r>
          </a:p>
          <a:p>
            <a:pPr marL="0" indent="0" algn="just">
              <a:buNone/>
            </a:pPr>
            <a:endParaRPr lang="fr-FR" sz="1100" dirty="0"/>
          </a:p>
          <a:p>
            <a:pPr marL="0" indent="0" algn="just">
              <a:buNone/>
            </a:pPr>
            <a:r>
              <a:rPr lang="fr-FR" dirty="0"/>
              <a:t>	Le radar calcule la vitesse des voitures, une fois qu’il détecte un véhicule roulant à grande vitesse, il enregistre cette dernière et la photo du véhicule.</a:t>
            </a:r>
          </a:p>
          <a:p>
            <a:pPr marL="0" indent="0" algn="just">
              <a:buNone/>
            </a:pPr>
            <a:endParaRPr lang="fr-FR" sz="1000" dirty="0"/>
          </a:p>
          <a:p>
            <a:pPr marL="0" indent="0" algn="just">
              <a:buNone/>
            </a:pPr>
            <a:r>
              <a:rPr lang="fr-FR" dirty="0"/>
              <a:t>	Il envoie ces deux informations au serveur qui est THINKSPEAK.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39E32D-73D8-4BEF-A544-4193C14E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74" y="1707666"/>
            <a:ext cx="6143200" cy="3898003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DEF0FB73-412B-45E0-9352-61A9785E2C5C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13" name="Oval 1">
            <a:extLst>
              <a:ext uri="{FF2B5EF4-FFF2-40B4-BE49-F238E27FC236}">
                <a16:creationId xmlns:a16="http://schemas.microsoft.com/office/drawing/2014/main" id="{994132CA-8343-41E1-A28E-E2E07C6F00B7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B54960F-5CAE-459C-BE2C-B1FB20D7489F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89FFA77E-CA92-4C21-9B67-2B4E383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1A6A-7E71-47FD-BC3A-9F945F572DA2}" type="datetime1">
              <a:rPr lang="fr-FR" smtClean="0"/>
              <a:t>17/06/2023</a:t>
            </a:fld>
            <a:endParaRPr lang="fr-FR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596C36C8-8ABE-431C-8A92-FACDA3BD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918C596-272E-45B5-A039-AE06B03E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5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E0CD3C-0B75-4F41-B26A-150C0CF0B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9607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fr-FR" dirty="0"/>
              <a:t>Pour ce qui est de la deuxième tâche:</a:t>
            </a:r>
          </a:p>
          <a:p>
            <a:pPr marL="0" indent="0" algn="just">
              <a:buNone/>
            </a:pPr>
            <a:endParaRPr lang="fr-FR" sz="1200" dirty="0"/>
          </a:p>
          <a:p>
            <a:pPr marL="0" indent="0" algn="just">
              <a:buNone/>
            </a:pPr>
            <a:r>
              <a:rPr lang="fr-FR" dirty="0"/>
              <a:t>	La voiture contient quatre capteurs de distance qui sont : droite/gauche et avant/derrière.</a:t>
            </a:r>
          </a:p>
          <a:p>
            <a:pPr marL="0" indent="0" algn="just">
              <a:buNone/>
            </a:pPr>
            <a:endParaRPr lang="fr-FR" sz="100" dirty="0"/>
          </a:p>
          <a:p>
            <a:pPr marL="0" indent="0" algn="just">
              <a:buNone/>
            </a:pPr>
            <a:r>
              <a:rPr lang="fr-FR" dirty="0"/>
              <a:t>	Quand la voiture roule, les capteurs calculent la distance. A chaque fois que la distance entre le véhicule et l’obstacle est réglementaire, la voiture est en sécurité. Immédiatement, on envoie les données au THINKSPEAK qui est notre serveur. S’il y a une voiture prête à entrer en collision avec un obstacle, elle en informe le serveur et commence à donner des signaux rouges.</a:t>
            </a:r>
          </a:p>
          <a:p>
            <a:pPr marL="0" indent="0" algn="just">
              <a:buNone/>
            </a:pPr>
            <a:endParaRPr lang="fr-FR" sz="100" dirty="0"/>
          </a:p>
          <a:p>
            <a:pPr marL="0" indent="0" algn="just">
              <a:buNone/>
            </a:pPr>
            <a:r>
              <a:rPr lang="fr-FR" dirty="0"/>
              <a:t>	Avec cette donnée on fait un modèle pour estimer le conducteur (bon ou mauvais). Et du coup on peut prédire le pourcentage des accidents possibles.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5FF3326E-A5C6-4E05-AE03-4046E36A7754}"/>
              </a:ext>
            </a:extLst>
          </p:cNvPr>
          <p:cNvSpPr txBox="1"/>
          <p:nvPr/>
        </p:nvSpPr>
        <p:spPr>
          <a:xfrm>
            <a:off x="0" y="208804"/>
            <a:ext cx="121920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	Description du fonctionnement de la solution</a:t>
            </a:r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B7B81D36-7834-49DE-A040-362D6DF87606}"/>
              </a:ext>
            </a:extLst>
          </p:cNvPr>
          <p:cNvSpPr/>
          <p:nvPr/>
        </p:nvSpPr>
        <p:spPr>
          <a:xfrm>
            <a:off x="416410" y="-13635"/>
            <a:ext cx="1213607" cy="12195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DED09F4-10B7-4732-81D2-0735FE2CA240}"/>
              </a:ext>
            </a:extLst>
          </p:cNvPr>
          <p:cNvSpPr txBox="1"/>
          <p:nvPr/>
        </p:nvSpPr>
        <p:spPr>
          <a:xfrm>
            <a:off x="416409" y="239897"/>
            <a:ext cx="12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0E802E95-15E9-4BD8-BBB7-70C9AC4A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0541-4F2D-4260-89C2-39D3376F0A11}" type="datetime1">
              <a:rPr lang="fr-FR" smtClean="0"/>
              <a:t>17/06/2023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513DC57F-D529-4644-93BF-ACC4E476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E97E3DA-19E3-482E-80B2-40ADA3AB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65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273153-D188-41A1-A3A9-386E3E6C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67A4-AC8B-41D3-B27D-55F3F718E3E7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21360F-AAA3-4B1F-8598-1A122120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929FE8-4A66-40AA-81FC-89ADEEB1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FCF439-14D5-4FF4-89D4-C335B6630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5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7D28FA-FC2F-422E-8624-6C5C4290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E4BC2-2B3C-4E75-845C-FF40A53A219E}" type="datetime1">
              <a:rPr lang="fr-FR" smtClean="0"/>
              <a:t>17/06/2023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65F8FF-DE18-4146-AA29-FED4255D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Safe car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A3C49F-BBB9-4FDB-8530-17F865AB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870A-597C-4672-AAE4-3C98A3306869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376255-8E43-4761-8137-5194314F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134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910</Words>
  <Application>Microsoft Office PowerPoint</Application>
  <PresentationFormat>Grand écran</PresentationFormat>
  <Paragraphs>170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Arial</vt:lpstr>
      <vt:lpstr>Brush Script MT</vt:lpstr>
      <vt:lpstr>Calibri</vt:lpstr>
      <vt:lpstr>Calibri Light</vt:lpstr>
      <vt:lpstr>Noto Sans</vt:lpstr>
      <vt:lpstr>Roboto</vt:lpstr>
      <vt:lpstr>Trebuchet MS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Bouchra</dc:creator>
  <cp:lastModifiedBy>ok</cp:lastModifiedBy>
  <cp:revision>145</cp:revision>
  <dcterms:created xsi:type="dcterms:W3CDTF">2021-03-06T19:57:04Z</dcterms:created>
  <dcterms:modified xsi:type="dcterms:W3CDTF">2023-06-17T12:23:20Z</dcterms:modified>
</cp:coreProperties>
</file>